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72" r:id="rId4"/>
    <p:sldId id="273" r:id="rId5"/>
    <p:sldId id="279" r:id="rId6"/>
    <p:sldId id="280" r:id="rId7"/>
    <p:sldId id="284" r:id="rId8"/>
    <p:sldId id="293" r:id="rId9"/>
    <p:sldId id="282" r:id="rId10"/>
    <p:sldId id="283" r:id="rId11"/>
    <p:sldId id="286" r:id="rId12"/>
    <p:sldId id="289" r:id="rId13"/>
    <p:sldId id="290" r:id="rId14"/>
    <p:sldId id="291" r:id="rId15"/>
    <p:sldId id="292" r:id="rId16"/>
    <p:sldId id="281" r:id="rId17"/>
    <p:sldId id="285" r:id="rId18"/>
    <p:sldId id="295" r:id="rId19"/>
    <p:sldId id="294" r:id="rId20"/>
    <p:sldId id="29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91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8CC7F-0A58-4101-813A-30C41384F16A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B4BEF-745B-45CE-B1D6-5011BBDC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2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7ACC8-B81A-464E-B80B-C0B8DEDAFB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6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7ACC8-B81A-464E-B80B-C0B8DEDAFB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05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7ACC8-B81A-464E-B80B-C0B8DEDAFB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7ACC8-B81A-464E-B80B-C0B8DEDAFB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7ACC8-B81A-464E-B80B-C0B8DEDAFB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6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4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8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44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485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 userDrawn="1"/>
        </p:nvSpPr>
        <p:spPr>
          <a:xfrm rot="16200000">
            <a:off x="-192346" y="192346"/>
            <a:ext cx="928156" cy="543464"/>
          </a:xfrm>
          <a:custGeom>
            <a:avLst/>
            <a:gdLst>
              <a:gd name="connsiteX0" fmla="*/ 928156 w 928156"/>
              <a:gd name="connsiteY0" fmla="*/ 0 h 543464"/>
              <a:gd name="connsiteX1" fmla="*/ 928156 w 928156"/>
              <a:gd name="connsiteY1" fmla="*/ 543464 h 543464"/>
              <a:gd name="connsiteX2" fmla="*/ 321221 w 928156"/>
              <a:gd name="connsiteY2" fmla="*/ 543463 h 543464"/>
              <a:gd name="connsiteX3" fmla="*/ 6526 w 928156"/>
              <a:gd name="connsiteY3" fmla="*/ 286979 h 543464"/>
              <a:gd name="connsiteX4" fmla="*/ 0 w 928156"/>
              <a:gd name="connsiteY4" fmla="*/ 222243 h 543464"/>
              <a:gd name="connsiteX5" fmla="*/ 6526 w 928156"/>
              <a:gd name="connsiteY5" fmla="*/ 157506 h 543464"/>
              <a:gd name="connsiteX6" fmla="*/ 46504 w 928156"/>
              <a:gd name="connsiteY6" fmla="*/ 55678 h 543464"/>
              <a:gd name="connsiteX7" fmla="*/ 94709 w 928156"/>
              <a:gd name="connsiteY7" fmla="*/ 0 h 54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8156" h="543464">
                <a:moveTo>
                  <a:pt x="928156" y="0"/>
                </a:moveTo>
                <a:lnTo>
                  <a:pt x="928156" y="543464"/>
                </a:lnTo>
                <a:lnTo>
                  <a:pt x="321221" y="543463"/>
                </a:lnTo>
                <a:cubicBezTo>
                  <a:pt x="165992" y="543463"/>
                  <a:pt x="36479" y="433354"/>
                  <a:pt x="6526" y="286979"/>
                </a:cubicBezTo>
                <a:lnTo>
                  <a:pt x="0" y="222243"/>
                </a:lnTo>
                <a:lnTo>
                  <a:pt x="6526" y="157506"/>
                </a:lnTo>
                <a:cubicBezTo>
                  <a:pt x="14014" y="120912"/>
                  <a:pt x="27725" y="86585"/>
                  <a:pt x="46504" y="55678"/>
                </a:cubicBezTo>
                <a:lnTo>
                  <a:pt x="94709" y="0"/>
                </a:lnTo>
                <a:close/>
              </a:path>
            </a:pathLst>
          </a:custGeom>
          <a:solidFill>
            <a:srgbClr val="3A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6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9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7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1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8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2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1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8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2187A-60FD-4E9E-BAA0-91710BDBD714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2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29749" y="1336067"/>
            <a:ext cx="9144000" cy="18090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/>
              <a:t>02. Neural Network </a:t>
            </a:r>
            <a:r>
              <a:rPr lang="ko-KR" altLang="en-US" sz="4000" dirty="0" smtClean="0"/>
              <a:t>동작 원리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1846" y="4009491"/>
            <a:ext cx="9144000" cy="1655762"/>
          </a:xfrm>
        </p:spPr>
        <p:txBody>
          <a:bodyPr/>
          <a:lstStyle/>
          <a:p>
            <a:pPr algn="r"/>
            <a:r>
              <a:rPr lang="en-US" altLang="ko-KR" dirty="0" smtClean="0"/>
              <a:t>2022-03-12 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kts123@kookmin.ac.kr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98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1752600"/>
            <a:ext cx="3702580" cy="42178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08" y="1923664"/>
            <a:ext cx="3447568" cy="387569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7660" y="292412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적합한 표현법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693333" y="6382532"/>
            <a:ext cx="449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smtClean="0"/>
              <a:t>https</a:t>
            </a:r>
            <a:r>
              <a:rPr lang="ko-KR" altLang="en-US" dirty="0"/>
              <a:t>://www.deeplearningbook.org/</a:t>
            </a:r>
          </a:p>
        </p:txBody>
      </p:sp>
    </p:spTree>
    <p:extLst>
      <p:ext uri="{BB962C8B-B14F-4D97-AF65-F5344CB8AC3E}">
        <p14:creationId xmlns:p14="http://schemas.microsoft.com/office/powerpoint/2010/main" val="2850528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75" y="208621"/>
            <a:ext cx="6905625" cy="5657850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681031" y="2086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딥러닝 전략</a:t>
            </a:r>
            <a:r>
              <a:rPr lang="en-US" altLang="ko-KR" dirty="0"/>
              <a:t>.  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- </a:t>
            </a:r>
            <a:r>
              <a:rPr lang="ko-KR" altLang="en-US" dirty="0"/>
              <a:t>복잡함 </a:t>
            </a:r>
            <a:r>
              <a:rPr lang="en-US" altLang="ko-KR" dirty="0"/>
              <a:t>= </a:t>
            </a:r>
            <a:r>
              <a:rPr lang="ko-KR" altLang="en-US" dirty="0"/>
              <a:t>단순함의 조합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 </a:t>
            </a:r>
            <a:r>
              <a:rPr lang="ko-KR" altLang="en-US" dirty="0"/>
              <a:t>고차원 정보 </a:t>
            </a:r>
            <a:r>
              <a:rPr lang="en-US" altLang="ko-KR" dirty="0"/>
              <a:t>= </a:t>
            </a:r>
            <a:r>
              <a:rPr lang="ko-KR" altLang="en-US" dirty="0"/>
              <a:t>저차원 정보의 요약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04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26"/>
    </mc:Choice>
    <mc:Fallback xmlns="">
      <p:transition spd="slow" advTm="2642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837" y="554609"/>
            <a:ext cx="6264057" cy="5132207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681031" y="208620"/>
            <a:ext cx="10515600" cy="6003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300" dirty="0"/>
              <a:t> </a:t>
            </a:r>
            <a:r>
              <a:rPr lang="en-US" altLang="ko-KR" sz="3400" dirty="0"/>
              <a:t>MLP or Feedforward deep network – computation</a:t>
            </a:r>
            <a:r>
              <a:rPr lang="ko-KR" altLang="en-US" sz="3400" dirty="0"/>
              <a:t> 관점</a:t>
            </a:r>
            <a:endParaRPr lang="en-US" altLang="ko-KR" sz="3400" dirty="0"/>
          </a:p>
          <a:p>
            <a:pPr algn="l">
              <a:lnSpc>
                <a:spcPct val="150000"/>
              </a:lnSpc>
            </a:pPr>
            <a:r>
              <a:rPr lang="en-US" altLang="ko-KR" dirty="0"/>
              <a:t>   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z1 = g1(y1, y2),  </a:t>
            </a:r>
            <a:br>
              <a:rPr lang="en-US" altLang="ko-KR" dirty="0"/>
            </a:br>
            <a:r>
              <a:rPr lang="en-US" altLang="ko-KR" dirty="0"/>
              <a:t>        z2 = g2(y1, y2, y3)</a:t>
            </a:r>
            <a:br>
              <a:rPr lang="en-US" altLang="ko-KR" dirty="0"/>
            </a:br>
            <a:r>
              <a:rPr lang="en-US" altLang="ko-KR" dirty="0"/>
              <a:t>        z3 = g3(y2, y3)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y1 =  h1(w1, w2)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y2 =  h2(w1, w2, w3)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y3  = h3(w2, w3)</a:t>
            </a:r>
            <a:br>
              <a:rPr lang="en-US" altLang="ko-KR" dirty="0"/>
            </a:br>
            <a:r>
              <a:rPr lang="en-US" altLang="ko-KR" dirty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w1 =  h1(x1, x2)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w2 =  h2(x1, x2, x3)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w3  = h3(x2, x3)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81031" y="1290181"/>
            <a:ext cx="3552766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84528" y="5021337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(x1,     x2,      x3)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948" y="920849"/>
            <a:ext cx="30861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score_person(x1, x2, x3) =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79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28"/>
    </mc:Choice>
    <mc:Fallback xmlns="">
      <p:transition spd="slow" advTm="2572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837" y="554609"/>
            <a:ext cx="6264057" cy="5132207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681031" y="208620"/>
            <a:ext cx="10515600" cy="6003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300" dirty="0"/>
              <a:t> </a:t>
            </a:r>
            <a:r>
              <a:rPr lang="en-US" altLang="ko-KR" sz="3400" dirty="0"/>
              <a:t>MLP or Feedforward deep network – computation</a:t>
            </a:r>
            <a:r>
              <a:rPr lang="ko-KR" altLang="en-US" sz="3400" dirty="0"/>
              <a:t> 관점</a:t>
            </a:r>
            <a:endParaRPr lang="en-US" altLang="ko-KR" sz="3400" dirty="0"/>
          </a:p>
          <a:p>
            <a:pPr algn="l">
              <a:lnSpc>
                <a:spcPct val="150000"/>
              </a:lnSpc>
            </a:pPr>
            <a:r>
              <a:rPr lang="en-US" altLang="ko-KR" dirty="0" smtClean="0"/>
              <a:t>   f(x1, x2, x3) =  f1(z1, z2, z3)</a:t>
            </a:r>
          </a:p>
          <a:p>
            <a:pPr algn="l">
              <a:lnSpc>
                <a:spcPct val="150000"/>
              </a:lnSpc>
            </a:pPr>
            <a:r>
              <a:rPr lang="en-US" altLang="ko-KR" dirty="0" smtClean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 smtClean="0"/>
              <a:t>        </a:t>
            </a:r>
            <a:r>
              <a:rPr lang="en-US" altLang="ko-KR" dirty="0"/>
              <a:t>z1 = g1(y1, y2),  </a:t>
            </a:r>
            <a:br>
              <a:rPr lang="en-US" altLang="ko-KR" dirty="0"/>
            </a:br>
            <a:r>
              <a:rPr lang="en-US" altLang="ko-KR" dirty="0"/>
              <a:t>        z2 = g2(y1, y2, y3)</a:t>
            </a:r>
            <a:br>
              <a:rPr lang="en-US" altLang="ko-KR" dirty="0"/>
            </a:br>
            <a:r>
              <a:rPr lang="en-US" altLang="ko-KR" dirty="0"/>
              <a:t>        z3 = g3(y2, y3)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y1 =  h1(w1, w2)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y2 =  h2(w1, w2, w3)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y3  = h3(w2, w3)</a:t>
            </a:r>
            <a:br>
              <a:rPr lang="en-US" altLang="ko-KR" dirty="0"/>
            </a:br>
            <a:r>
              <a:rPr lang="en-US" altLang="ko-KR" dirty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w1 =  k1(x1, x2)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w2 =  k2(x1, x2, x3)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w3  = k3(x2, x3)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217106" y="713983"/>
            <a:ext cx="1490597" cy="3494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1031" y="1290182"/>
            <a:ext cx="3552766" cy="2918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84528" y="5021337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(x1,     x2,      x3)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18729" y="3962581"/>
            <a:ext cx="23679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(w1,     w2,    w3)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cxnSpLocks/>
          </p:cNvCxnSpPr>
          <p:nvPr/>
        </p:nvCxnSpPr>
        <p:spPr>
          <a:xfrm flipV="1">
            <a:off x="4146115" y="4697114"/>
            <a:ext cx="4138413" cy="5638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중괄호 9"/>
          <p:cNvSpPr/>
          <p:nvPr/>
        </p:nvSpPr>
        <p:spPr>
          <a:xfrm>
            <a:off x="3707703" y="4697114"/>
            <a:ext cx="250522" cy="1139869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71429" y="817417"/>
            <a:ext cx="30861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score_person(x1, x2, x3) =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05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68"/>
    </mc:Choice>
    <mc:Fallback xmlns="">
      <p:transition spd="slow" advTm="8106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837" y="554609"/>
            <a:ext cx="6264057" cy="5132207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681031" y="208620"/>
            <a:ext cx="10515600" cy="600383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300" dirty="0"/>
              <a:t> </a:t>
            </a:r>
            <a:r>
              <a:rPr lang="en-US" altLang="ko-KR" sz="3400" dirty="0"/>
              <a:t>MLP or Feedforward deep network – computation</a:t>
            </a:r>
            <a:r>
              <a:rPr lang="ko-KR" altLang="en-US" sz="3400" dirty="0"/>
              <a:t> 관점</a:t>
            </a:r>
            <a:endParaRPr lang="en-US" altLang="ko-KR" sz="3400" dirty="0"/>
          </a:p>
          <a:p>
            <a:pPr algn="l">
              <a:lnSpc>
                <a:spcPct val="150000"/>
              </a:lnSpc>
            </a:pPr>
            <a:r>
              <a:rPr lang="en-US" altLang="ko-KR" dirty="0"/>
              <a:t>   f(x1, x2, x3) =  f1(z1, z2, z3)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z1 = g1(y1, y2),  </a:t>
            </a:r>
            <a:br>
              <a:rPr lang="en-US" altLang="ko-KR" dirty="0"/>
            </a:br>
            <a:r>
              <a:rPr lang="en-US" altLang="ko-KR" dirty="0"/>
              <a:t>        z2 = g2(y1, y2, y3)</a:t>
            </a:r>
            <a:br>
              <a:rPr lang="en-US" altLang="ko-KR" dirty="0"/>
            </a:br>
            <a:r>
              <a:rPr lang="en-US" altLang="ko-KR" dirty="0"/>
              <a:t>        z3 = g3(y2, y3)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y1 =  h1(w1, w2)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y2 =  h2(w1, w2, w3)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y3  = h3(w2, w3)</a:t>
            </a:r>
            <a:br>
              <a:rPr lang="en-US" altLang="ko-KR" dirty="0"/>
            </a:br>
            <a:r>
              <a:rPr lang="en-US" altLang="ko-KR" dirty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w1 =  k1(x1, x2)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w2 =  k2(x1, x2, x3)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w3  = k3(x2, x3)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284528" y="5021337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(x1,     x2,      x3)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218729" y="3962581"/>
            <a:ext cx="23679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(w1,     w2,    w3)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247043" y="2903825"/>
            <a:ext cx="2260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(y1,     y2,     y3)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1031" y="1290182"/>
            <a:ext cx="3552766" cy="1335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005068" y="713984"/>
            <a:ext cx="1702636" cy="177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cxnSpLocks/>
            <a:stCxn id="20" idx="1"/>
          </p:cNvCxnSpPr>
          <p:nvPr/>
        </p:nvCxnSpPr>
        <p:spPr>
          <a:xfrm flipV="1">
            <a:off x="3903735" y="3557397"/>
            <a:ext cx="4314994" cy="11885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중괄호 19"/>
          <p:cNvSpPr/>
          <p:nvPr/>
        </p:nvSpPr>
        <p:spPr>
          <a:xfrm>
            <a:off x="3707703" y="3106312"/>
            <a:ext cx="196032" cy="1139869"/>
          </a:xfrm>
          <a:prstGeom prst="rightBrac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71429" y="817417"/>
            <a:ext cx="30861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score_person(x1, x2, x3) =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6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41"/>
    </mc:Choice>
    <mc:Fallback xmlns="">
      <p:transition spd="slow" advTm="1654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837" y="554609"/>
            <a:ext cx="6264057" cy="5132207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681031" y="208620"/>
            <a:ext cx="10515600" cy="6003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300" dirty="0"/>
              <a:t> </a:t>
            </a:r>
            <a:r>
              <a:rPr lang="en-US" altLang="ko-KR" sz="3400" dirty="0"/>
              <a:t>MLP or Feedforward deep network – computation</a:t>
            </a:r>
            <a:r>
              <a:rPr lang="ko-KR" altLang="en-US" sz="3400" dirty="0"/>
              <a:t> 관점</a:t>
            </a:r>
            <a:endParaRPr lang="en-US" altLang="ko-KR" sz="3400" dirty="0"/>
          </a:p>
          <a:p>
            <a:pPr algn="l">
              <a:lnSpc>
                <a:spcPct val="150000"/>
              </a:lnSpc>
            </a:pPr>
            <a:r>
              <a:rPr lang="en-US" altLang="ko-KR" dirty="0"/>
              <a:t>   f(x1, x2, x3) =  f1(z1, z2, z3)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z1 = g1(y1, y2),  </a:t>
            </a:r>
            <a:br>
              <a:rPr lang="en-US" altLang="ko-KR" dirty="0"/>
            </a:br>
            <a:r>
              <a:rPr lang="en-US" altLang="ko-KR" dirty="0"/>
              <a:t>        z2 = g2(y1, y2, y3)</a:t>
            </a:r>
            <a:br>
              <a:rPr lang="en-US" altLang="ko-KR" dirty="0"/>
            </a:br>
            <a:r>
              <a:rPr lang="en-US" altLang="ko-KR" dirty="0"/>
              <a:t>        z3 = g3(y2, y3)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y1 =  h1(w1, w2)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y2 =  h2(w1, w2, w3)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y3  = h3(w2, w3)</a:t>
            </a:r>
            <a:br>
              <a:rPr lang="en-US" altLang="ko-KR" dirty="0"/>
            </a:br>
            <a:r>
              <a:rPr lang="en-US" altLang="ko-KR" dirty="0"/>
              <a:t>      ----------------------------------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w1 =  h1(x1, x2)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w2 =  h2(x1, x2, x3)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         w3  = h3(x2, x3)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284528" y="5021337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(x1,     x2,      x3)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218729" y="3962581"/>
            <a:ext cx="23679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(w1,     w2,    w3)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247043" y="2903825"/>
            <a:ext cx="2260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(y1,     y2,     y3)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300228" y="1858485"/>
            <a:ext cx="2217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</a:rPr>
              <a:t>(z1,     z2,     z3)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p:cxnSp>
        <p:nvCxnSpPr>
          <p:cNvPr id="20" name="직선 화살표 연결선 19"/>
          <p:cNvCxnSpPr>
            <a:cxnSpLocks/>
            <a:stCxn id="21" idx="1"/>
          </p:cNvCxnSpPr>
          <p:nvPr/>
        </p:nvCxnSpPr>
        <p:spPr>
          <a:xfrm flipV="1">
            <a:off x="3642340" y="1996115"/>
            <a:ext cx="4314994" cy="11885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중괄호 20"/>
          <p:cNvSpPr/>
          <p:nvPr/>
        </p:nvSpPr>
        <p:spPr>
          <a:xfrm>
            <a:off x="3446308" y="1545030"/>
            <a:ext cx="196032" cy="1139869"/>
          </a:xfrm>
          <a:prstGeom prst="rightBrac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71429" y="817417"/>
            <a:ext cx="4350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score_person(x1, x2, x3) =  f(z1, z2, z3)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08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21"/>
    </mc:Choice>
    <mc:Fallback xmlns="">
      <p:transition spd="slow" advTm="3442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656770" y="473753"/>
            <a:ext cx="588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 := Information Technology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23" y="2189846"/>
            <a:ext cx="7266029" cy="24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5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8C70F4-6258-1849-8AA0-6E59BB9A7FB5}"/>
              </a:ext>
            </a:extLst>
          </p:cNvPr>
          <p:cNvSpPr txBox="1"/>
          <p:nvPr/>
        </p:nvSpPr>
        <p:spPr>
          <a:xfrm>
            <a:off x="5225627" y="6119558"/>
            <a:ext cx="4807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https://github.com/YotamNitzan/ID-disentanglement/blob/main/docs/imgs/teaser.png</a:t>
            </a:r>
            <a:endParaRPr lang="ko-KR" altLang="en-US" sz="900" dirty="0"/>
          </a:p>
        </p:txBody>
      </p:sp>
      <p:pic>
        <p:nvPicPr>
          <p:cNvPr id="3" name="Picture 2" descr="tea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98" y="664235"/>
            <a:ext cx="5240622" cy="52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6.googleusercontent.com/ltkAIkbfcVvQi1Zkt4ih6Z7YsEDG2Ll7Vz-byNLcNRLIaedkva9sdKzC6dTTetRL9Q8m9X4IEZYjesVFLx8myXkV9EHgPW1eyMiP4pWCimDe8bmU4PNIQk8llIwnxUzmdklrJymA0tRSUO_5cKzYnK5hTX4P_R3SGgRHsn42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6" y="1046414"/>
            <a:ext cx="3934340" cy="213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12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37" y="1333302"/>
            <a:ext cx="1456337" cy="14740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96" y="1333302"/>
            <a:ext cx="1456337" cy="14740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39" y="3875292"/>
            <a:ext cx="1476074" cy="14405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52" y="3875977"/>
            <a:ext cx="1476074" cy="1440506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 rot="16200000">
            <a:off x="3994187" y="1663138"/>
            <a:ext cx="1041776" cy="772302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연산 9"/>
          <p:cNvSpPr/>
          <p:nvPr/>
        </p:nvSpPr>
        <p:spPr>
          <a:xfrm rot="16200000" flipV="1">
            <a:off x="5225190" y="1634615"/>
            <a:ext cx="1041776" cy="82934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/>
          <p:cNvSpPr/>
          <p:nvPr/>
        </p:nvSpPr>
        <p:spPr>
          <a:xfrm>
            <a:off x="5065734" y="1752366"/>
            <a:ext cx="171605" cy="20070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동 연산 12"/>
          <p:cNvSpPr/>
          <p:nvPr/>
        </p:nvSpPr>
        <p:spPr>
          <a:xfrm rot="16200000">
            <a:off x="3994187" y="4172256"/>
            <a:ext cx="1041776" cy="772302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동 연산 13"/>
          <p:cNvSpPr/>
          <p:nvPr/>
        </p:nvSpPr>
        <p:spPr>
          <a:xfrm rot="16200000" flipV="1">
            <a:off x="5225190" y="4143733"/>
            <a:ext cx="1041776" cy="82934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/>
          <p:cNvSpPr/>
          <p:nvPr/>
        </p:nvSpPr>
        <p:spPr>
          <a:xfrm>
            <a:off x="5065734" y="4261484"/>
            <a:ext cx="171605" cy="200709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/>
          <p:cNvSpPr/>
          <p:nvPr/>
        </p:nvSpPr>
        <p:spPr>
          <a:xfrm>
            <a:off x="5054302" y="2074347"/>
            <a:ext cx="171605" cy="25283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/>
          <p:cNvSpPr/>
          <p:nvPr/>
        </p:nvSpPr>
        <p:spPr>
          <a:xfrm>
            <a:off x="5047009" y="4565801"/>
            <a:ext cx="171605" cy="252832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처리 3"/>
          <p:cNvSpPr/>
          <p:nvPr/>
        </p:nvSpPr>
        <p:spPr>
          <a:xfrm>
            <a:off x="8820862" y="5672009"/>
            <a:ext cx="361257" cy="334063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/>
          <p:cNvSpPr/>
          <p:nvPr/>
        </p:nvSpPr>
        <p:spPr>
          <a:xfrm>
            <a:off x="8821347" y="6147767"/>
            <a:ext cx="310068" cy="399319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259006" y="5622718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Identity encoding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259006" y="6177754"/>
            <a:ext cx="212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attribute encoding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79321" y="265552"/>
            <a:ext cx="264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Apple SD Gothic Neo"/>
              </a:rPr>
              <a:t>disentanglement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0498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18" y="1171142"/>
            <a:ext cx="1314450" cy="13304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38" y="1153110"/>
            <a:ext cx="1332265" cy="13485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18" y="2650375"/>
            <a:ext cx="1332265" cy="13001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438" y="2650375"/>
            <a:ext cx="1332265" cy="1300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88" y="4826354"/>
            <a:ext cx="1369760" cy="1361408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 rot="16200000">
            <a:off x="6326114" y="1409330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연산 9"/>
          <p:cNvSpPr/>
          <p:nvPr/>
        </p:nvSpPr>
        <p:spPr>
          <a:xfrm rot="16200000" flipV="1">
            <a:off x="7560138" y="1377786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/>
          <p:cNvSpPr/>
          <p:nvPr/>
        </p:nvSpPr>
        <p:spPr>
          <a:xfrm>
            <a:off x="7306014" y="1567345"/>
            <a:ext cx="189781" cy="18115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동 연산 12"/>
          <p:cNvSpPr/>
          <p:nvPr/>
        </p:nvSpPr>
        <p:spPr>
          <a:xfrm rot="16200000">
            <a:off x="6326113" y="2855692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동 연산 13"/>
          <p:cNvSpPr/>
          <p:nvPr/>
        </p:nvSpPr>
        <p:spPr>
          <a:xfrm rot="16200000" flipV="1">
            <a:off x="7560137" y="2824148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/>
          <p:cNvSpPr/>
          <p:nvPr/>
        </p:nvSpPr>
        <p:spPr>
          <a:xfrm>
            <a:off x="7306013" y="3013707"/>
            <a:ext cx="189781" cy="181155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동 연산 20"/>
          <p:cNvSpPr/>
          <p:nvPr/>
        </p:nvSpPr>
        <p:spPr>
          <a:xfrm rot="16200000" flipV="1">
            <a:off x="3871071" y="5023273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처리 23"/>
          <p:cNvSpPr/>
          <p:nvPr/>
        </p:nvSpPr>
        <p:spPr>
          <a:xfrm>
            <a:off x="3618405" y="5235692"/>
            <a:ext cx="189781" cy="18115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/>
          <p:cNvSpPr/>
          <p:nvPr/>
        </p:nvSpPr>
        <p:spPr>
          <a:xfrm>
            <a:off x="7294582" y="1889326"/>
            <a:ext cx="189781" cy="22819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/>
          <p:cNvSpPr/>
          <p:nvPr/>
        </p:nvSpPr>
        <p:spPr>
          <a:xfrm>
            <a:off x="7287288" y="3318024"/>
            <a:ext cx="189781" cy="22819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/>
          <p:cNvSpPr/>
          <p:nvPr/>
        </p:nvSpPr>
        <p:spPr>
          <a:xfrm>
            <a:off x="3613534" y="5507058"/>
            <a:ext cx="189781" cy="22819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동 연산 28"/>
          <p:cNvSpPr/>
          <p:nvPr/>
        </p:nvSpPr>
        <p:spPr>
          <a:xfrm rot="16200000" flipV="1">
            <a:off x="8213551" y="4977906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처리 31"/>
          <p:cNvSpPr/>
          <p:nvPr/>
        </p:nvSpPr>
        <p:spPr>
          <a:xfrm>
            <a:off x="7956014" y="5186655"/>
            <a:ext cx="189781" cy="181155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/>
          <p:cNvSpPr/>
          <p:nvPr/>
        </p:nvSpPr>
        <p:spPr>
          <a:xfrm>
            <a:off x="7954086" y="5505065"/>
            <a:ext cx="189781" cy="22819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169" y="4820437"/>
            <a:ext cx="1369255" cy="136925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327861" y="219542"/>
            <a:ext cx="5604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image editing in the latent space</a:t>
            </a:r>
            <a:endParaRPr lang="ko-KR" altLang="en-US" sz="36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579321" y="4183380"/>
            <a:ext cx="11250729" cy="2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6833" y="2434956"/>
            <a:ext cx="196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Latent code </a:t>
            </a:r>
            <a:r>
              <a:rPr lang="ko-KR" altLang="en-US" dirty="0" smtClean="0"/>
              <a:t>얻기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29868" y="510957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생성하기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43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5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668" y="197498"/>
            <a:ext cx="1314450" cy="13304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8" y="179466"/>
            <a:ext cx="1332265" cy="13485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68" y="3284369"/>
            <a:ext cx="1332265" cy="1300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668" y="1688153"/>
            <a:ext cx="1369760" cy="1361408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 rot="16200000">
            <a:off x="5583164" y="435686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연산 9"/>
          <p:cNvSpPr/>
          <p:nvPr/>
        </p:nvSpPr>
        <p:spPr>
          <a:xfrm rot="16200000" flipV="1">
            <a:off x="6817188" y="404142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동 연산 12"/>
          <p:cNvSpPr/>
          <p:nvPr/>
        </p:nvSpPr>
        <p:spPr>
          <a:xfrm rot="16200000">
            <a:off x="5583163" y="1882048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동 연산 13"/>
          <p:cNvSpPr/>
          <p:nvPr/>
        </p:nvSpPr>
        <p:spPr>
          <a:xfrm rot="16200000" flipV="1">
            <a:off x="6817187" y="1850504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동 연산 28"/>
          <p:cNvSpPr/>
          <p:nvPr/>
        </p:nvSpPr>
        <p:spPr>
          <a:xfrm rot="16200000" flipV="1">
            <a:off x="6983882" y="5234181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500" y="5076712"/>
            <a:ext cx="1369255" cy="136925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 flipV="1">
            <a:off x="464972" y="4739078"/>
            <a:ext cx="11250729" cy="2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6833" y="2434956"/>
            <a:ext cx="196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Latent code </a:t>
            </a:r>
            <a:r>
              <a:rPr lang="ko-KR" altLang="en-US" dirty="0" smtClean="0"/>
              <a:t>얻기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29868" y="510957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생성하기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300" y="1707476"/>
            <a:ext cx="1369760" cy="1361408"/>
          </a:xfrm>
          <a:prstGeom prst="rect">
            <a:avLst/>
          </a:prstGeom>
        </p:spPr>
      </p:pic>
      <p:sp>
        <p:nvSpPr>
          <p:cNvPr id="5" name="대각선 방향의 모서리가 둥근 사각형 4"/>
          <p:cNvSpPr/>
          <p:nvPr/>
        </p:nvSpPr>
        <p:spPr>
          <a:xfrm>
            <a:off x="6563062" y="535116"/>
            <a:ext cx="180638" cy="66294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대각선 방향의 모서리가 둥근 사각형 39"/>
          <p:cNvSpPr/>
          <p:nvPr/>
        </p:nvSpPr>
        <p:spPr>
          <a:xfrm>
            <a:off x="6563062" y="1974927"/>
            <a:ext cx="180638" cy="662940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수동 연산 41"/>
          <p:cNvSpPr/>
          <p:nvPr/>
        </p:nvSpPr>
        <p:spPr>
          <a:xfrm rot="16200000">
            <a:off x="5583162" y="3522561"/>
            <a:ext cx="940279" cy="854101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수동 연산 42"/>
          <p:cNvSpPr/>
          <p:nvPr/>
        </p:nvSpPr>
        <p:spPr>
          <a:xfrm rot="16200000" flipV="1">
            <a:off x="6817186" y="3491017"/>
            <a:ext cx="940279" cy="917188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대각선 방향의 모서리가 둥근 사각형 43"/>
          <p:cNvSpPr/>
          <p:nvPr/>
        </p:nvSpPr>
        <p:spPr>
          <a:xfrm>
            <a:off x="6563061" y="3615440"/>
            <a:ext cx="180638" cy="66294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299" y="3303288"/>
            <a:ext cx="1332265" cy="1300162"/>
          </a:xfrm>
          <a:prstGeom prst="rect">
            <a:avLst/>
          </a:prstGeom>
        </p:spPr>
      </p:pic>
      <p:sp>
        <p:nvSpPr>
          <p:cNvPr id="46" name="대각선 방향의 모서리가 둥근 사각형 45"/>
          <p:cNvSpPr/>
          <p:nvPr/>
        </p:nvSpPr>
        <p:spPr>
          <a:xfrm flipH="1">
            <a:off x="5615335" y="5328052"/>
            <a:ext cx="200897" cy="66294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대각선 방향의 모서리가 둥근 사각형 46"/>
          <p:cNvSpPr/>
          <p:nvPr/>
        </p:nvSpPr>
        <p:spPr>
          <a:xfrm flipH="1">
            <a:off x="6239961" y="5351841"/>
            <a:ext cx="200897" cy="662940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대각선 방향의 모서리가 둥근 사각형 47"/>
          <p:cNvSpPr/>
          <p:nvPr/>
        </p:nvSpPr>
        <p:spPr>
          <a:xfrm>
            <a:off x="4515708" y="5309886"/>
            <a:ext cx="180638" cy="66294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14161" y="5344661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 + (   -   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0697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머신러닝] - 단층 퍼셉트론(Single-layer Perceptr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98562"/>
            <a:ext cx="6738826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28" y="69850"/>
            <a:ext cx="4244622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06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머신러닝] - 단층 퍼셉트론(Single-layer Perceptr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38" y="3070224"/>
            <a:ext cx="3351101" cy="21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28" y="69850"/>
            <a:ext cx="4244622" cy="2387600"/>
          </a:xfrm>
          <a:prstGeom prst="rect">
            <a:avLst/>
          </a:prstGeom>
        </p:spPr>
      </p:pic>
      <p:pic>
        <p:nvPicPr>
          <p:cNvPr id="4098" name="Picture 2" descr="다층 퍼셉트론 (Multi-layer Perceptron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654050"/>
            <a:ext cx="7058677" cy="483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96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다층 퍼셉트론 (Multi-layer Perceptr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21" y="1752635"/>
            <a:ext cx="4048106" cy="27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154771" y="1212884"/>
            <a:ext cx="3067050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24671" y="672619"/>
            <a:ext cx="186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/>
              <a:t> </a:t>
            </a:r>
            <a:r>
              <a:rPr lang="en-US" altLang="ko-KR" dirty="0" smtClean="0"/>
              <a:t>(Recognition)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4438">
            <a:off x="1256333" y="430072"/>
            <a:ext cx="1835862" cy="16636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211" y="441925"/>
            <a:ext cx="1559809" cy="1480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44951">
            <a:off x="923887" y="2493904"/>
            <a:ext cx="1410182" cy="1092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698579">
            <a:off x="3147867" y="2450800"/>
            <a:ext cx="1201309" cy="11869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7114" y="2600127"/>
            <a:ext cx="1179512" cy="9568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75756" flipH="1">
            <a:off x="1441358" y="3500035"/>
            <a:ext cx="1852613" cy="15524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220342">
            <a:off x="2916293" y="3909820"/>
            <a:ext cx="1659161" cy="15349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51" y="4076770"/>
            <a:ext cx="1024742" cy="1447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609557">
            <a:off x="1902918" y="4967621"/>
            <a:ext cx="1521409" cy="13724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401251">
            <a:off x="3325931" y="5496733"/>
            <a:ext cx="1222757" cy="9316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640" y="5411550"/>
            <a:ext cx="1223962" cy="11020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9026" y="999185"/>
            <a:ext cx="1412023" cy="15528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32262" y="27232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고양이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32262" y="299555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개</a:t>
            </a:r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838887" y="32637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여우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838887" y="353614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늑대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86812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"/>
          <p:cNvSpPr txBox="1">
            <a:spLocks/>
          </p:cNvSpPr>
          <p:nvPr/>
        </p:nvSpPr>
        <p:spPr>
          <a:xfrm>
            <a:off x="9525" y="272333"/>
            <a:ext cx="10515600" cy="5776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Logistic</a:t>
            </a:r>
            <a:r>
              <a:rPr lang="ko-KR" altLang="en-US" dirty="0" smtClean="0"/>
              <a:t> </a:t>
            </a:r>
            <a:r>
              <a:rPr lang="en-US" altLang="ko-KR" dirty="0" smtClean="0"/>
              <a:t>regression:</a:t>
            </a:r>
            <a:endParaRPr lang="en-US" altLang="ko-KR" dirty="0"/>
          </a:p>
          <a:p>
            <a:pPr marL="1257300" lvl="2" indent="-34290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독립변수의 선형 결합을 이용하여 사건의 발생 가능성을 예측</a:t>
            </a:r>
            <a:endParaRPr lang="en-US" altLang="ko-KR" dirty="0"/>
          </a:p>
          <a:p>
            <a:pPr marL="800100" lvl="1" indent="-34290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800100" lvl="1" indent="-3429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 rot="21150019">
            <a:off x="3892977" y="551926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학습을 통해 가중치를 정하자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4" y="2228727"/>
            <a:ext cx="5536377" cy="2029717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6755641" y="1635794"/>
            <a:ext cx="4477029" cy="3049570"/>
            <a:chOff x="6755641" y="1635794"/>
            <a:chExt cx="4477029" cy="304957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5641" y="1635794"/>
              <a:ext cx="4477029" cy="304957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5386" y="3460355"/>
              <a:ext cx="104793" cy="136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685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54" y="2230400"/>
            <a:ext cx="8458200" cy="35814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843203" y="308113"/>
            <a:ext cx="2953374" cy="1852712"/>
            <a:chOff x="6755641" y="1635794"/>
            <a:chExt cx="4477029" cy="30495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5641" y="1635794"/>
              <a:ext cx="4477029" cy="304957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5386" y="3460355"/>
              <a:ext cx="104793" cy="136687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617660" y="292412"/>
            <a:ext cx="2819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Feature </a:t>
            </a:r>
            <a:r>
              <a:rPr lang="ko-KR" altLang="en-US" dirty="0" err="1" smtClean="0"/>
              <a:t>정하기의</a:t>
            </a:r>
            <a:r>
              <a:rPr lang="ko-KR" altLang="en-US" dirty="0" smtClean="0"/>
              <a:t> 어려움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31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lh6.googleusercontent.com/KNpNtBPgmGxXiea1NjAvIPnONLMDo2GNYV3Mw3MRCJtBVruTC6HMYAnRyB9b9NI9qtoivSzQbi3AYSIRxHU9Ebj2px_7Xsm8h37P5dsu1RB-JHfaTomn5Quv__VxTNzxHvh6f_roCC0KgYNw6eJf9Z46cRmS3YE0d72uaAKRw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039" y="345170"/>
            <a:ext cx="2156643" cy="262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bWMSqFR5an_oRHiaFkbWDtk5jczh3bSSZpRBv1uQxC4Jh6fi5N3VkKYWFPKlgmumJZQ8mbROPK5Oerw37ybcpfxd6zRUza-o5ewEJwBUH4Otxe2qDvMurwcre9qsoCvELxR5kyW_DpZiwlcnPtZl15NakSTZG4EBXYQMI7EU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633" y="3231130"/>
            <a:ext cx="7976509" cy="297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ltkAIkbfcVvQi1Zkt4ih6Z7YsEDG2Ll7Vz-byNLcNRLIaedkva9sdKzC6dTTetRL9Q8m9X4IEZYjesVFLx8myXkV9EHgPW1eyMiP4pWCimDe8bmU4PNIQk8llIwnxUzmdklrJymA0tRSUO_5cKzYnK5hTX4P_R3SGgRHsn42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09" y="563335"/>
            <a:ext cx="3934340" cy="213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693333" y="6488668"/>
            <a:ext cx="449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smtClean="0"/>
              <a:t>https</a:t>
            </a:r>
            <a:r>
              <a:rPr lang="ko-KR" altLang="en-US" dirty="0"/>
              <a:t>://www.deeplearningbook.org/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0501" y="303217"/>
            <a:ext cx="2694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ffa"/>
              </a:rPr>
              <a:t>manifold</a:t>
            </a:r>
            <a:r>
              <a:rPr lang="en-US" altLang="ko-KR" b="1" dirty="0">
                <a:latin typeface="ffa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ffa"/>
              </a:rPr>
              <a:t>hypothesis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923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inary search tre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11" y="2400394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로마 숫자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90" y="1524094"/>
            <a:ext cx="576262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7660" y="292412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좋은 </a:t>
            </a:r>
            <a:r>
              <a:rPr lang="ko-KR" altLang="en-US" dirty="0" smtClean="0"/>
              <a:t>표현법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197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318</Words>
  <Application>Microsoft Office PowerPoint</Application>
  <PresentationFormat>와이드스크린</PresentationFormat>
  <Paragraphs>93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Apple SD Gothic Neo</vt:lpstr>
      <vt:lpstr>ffa</vt:lpstr>
      <vt:lpstr>나눔스퀘어_ac ExtraBold</vt:lpstr>
      <vt:lpstr>Arial</vt:lpstr>
      <vt:lpstr>Wingdings</vt:lpstr>
      <vt:lpstr>맑은 고딕</vt:lpstr>
      <vt:lpstr>Office 테마</vt:lpstr>
      <vt:lpstr>02. Neural Network 동작 원리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사업본부 딥러닝 교육 SEASON1_SE01</dc:title>
  <dc:creator>kts123</dc:creator>
  <cp:lastModifiedBy>kwon taeksooon</cp:lastModifiedBy>
  <cp:revision>73</cp:revision>
  <dcterms:created xsi:type="dcterms:W3CDTF">2022-01-05T16:53:49Z</dcterms:created>
  <dcterms:modified xsi:type="dcterms:W3CDTF">2022-03-11T20:08:35Z</dcterms:modified>
</cp:coreProperties>
</file>